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74" r:id="rId3"/>
    <p:sldId id="276" r:id="rId4"/>
    <p:sldId id="269" r:id="rId5"/>
    <p:sldId id="283" r:id="rId6"/>
    <p:sldId id="263" r:id="rId7"/>
    <p:sldId id="264" r:id="rId8"/>
    <p:sldId id="265" r:id="rId9"/>
    <p:sldId id="259" r:id="rId10"/>
    <p:sldId id="262" r:id="rId11"/>
    <p:sldId id="273" r:id="rId12"/>
    <p:sldId id="270" r:id="rId13"/>
    <p:sldId id="271" r:id="rId14"/>
    <p:sldId id="272" r:id="rId15"/>
    <p:sldId id="268" r:id="rId16"/>
    <p:sldId id="267" r:id="rId17"/>
    <p:sldId id="294" r:id="rId18"/>
    <p:sldId id="284" r:id="rId19"/>
    <p:sldId id="286" r:id="rId20"/>
    <p:sldId id="287" r:id="rId21"/>
    <p:sldId id="288" r:id="rId22"/>
    <p:sldId id="290" r:id="rId23"/>
    <p:sldId id="291" r:id="rId24"/>
    <p:sldId id="292" r:id="rId25"/>
    <p:sldId id="280" r:id="rId2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2D1D7-9048-44D9-A0E1-BDBA2463D1AD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48DF1-3EC7-42E2-955D-E11E31E94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99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Программа</a:t>
            </a:r>
            <a:r>
              <a:rPr lang="ru-RU" baseline="0" dirty="0" smtClean="0"/>
              <a:t> коррекционной работы убрали </a:t>
            </a:r>
            <a:r>
              <a:rPr lang="ru-RU" baseline="0" dirty="0" err="1" smtClean="0"/>
              <a:t>т.к</a:t>
            </a:r>
            <a:r>
              <a:rPr lang="ru-RU" baseline="0" dirty="0" smtClean="0"/>
              <a:t> действует ФГОС ОВЗ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48DF1-3EC7-42E2-955D-E11E31E942F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983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реализации адаптированных программ для обучающихся с ОВЗ</a:t>
            </a:r>
            <a:r>
              <a:rPr lang="ru-RU" baseline="0" dirty="0" smtClean="0"/>
              <a:t> в УП могут быть внесены следующие изменения: для глухих и слабослышащих: исключить «Музыка», добавить : «Развитие речи», продлить сроки изучение второго иностранного языка. Заменить «Физическая культура» на «Адаптивная </a:t>
            </a:r>
            <a:r>
              <a:rPr lang="ru-RU" baseline="0" dirty="0" err="1" smtClean="0"/>
              <a:t>физ.культура</a:t>
            </a:r>
            <a:r>
              <a:rPr lang="ru-RU" baseline="0" dirty="0" smtClean="0"/>
              <a:t>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48DF1-3EC7-42E2-955D-E11E31E942F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69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 реализации адаптированных программ для обучающихся с ОВЗ</a:t>
            </a:r>
            <a:r>
              <a:rPr lang="ru-RU" baseline="0" dirty="0" smtClean="0"/>
              <a:t> в УП могут быть внесены следующие изменения: для глухих и слабослышащих: исключить «Музыка», добавить : «Развитие речи», продлить сроки изучение второго иностранного языка. Заменить «Физическая культура» на «Адаптивная </a:t>
            </a:r>
            <a:r>
              <a:rPr lang="ru-RU" baseline="0" dirty="0" err="1" smtClean="0"/>
              <a:t>физ.культура</a:t>
            </a:r>
            <a:r>
              <a:rPr lang="ru-RU" baseline="0" dirty="0" smtClean="0"/>
              <a:t>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48DF1-3EC7-42E2-955D-E11E31E942F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1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33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4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97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2FD79353-59B3-41D4-A1A9-DC36E0CFDD1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57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3B2A0A5D-9805-43FA-9255-6400C57A3A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282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5615774A-4755-4C13-96F3-4FC371D4284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30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0ABD3466-641E-44E7-9A05-B89B6B0207E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61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CB4EFC2D-38A6-4D8B-8B37-4B7EC6CF72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34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68AE3D3D-E080-4E59-8BE3-528D038019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254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8E10920C-B0CF-4CB3-A3D4-8DD2C3948F8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003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7D67A621-1EA3-4D43-B93C-E3EAB5876F0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40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249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91F271C5-520E-4302-A0B1-440D127E6EE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751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B88692BE-808A-414F-AD5F-AEE5D3A9CE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778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95E358C6-E46C-428F-ABEE-3593A2D079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39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37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96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9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9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5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14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46852-4DE9-4CA6-84F9-97AE7DE8434F}" type="datetimeFigureOut">
              <a:rPr lang="ru-RU" smtClean="0"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3FA9D-1E19-4EF7-8552-6CC699759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8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413" y="274637"/>
            <a:ext cx="10766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5413" y="1600201"/>
            <a:ext cx="107669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413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BE867B1-6445-4213-9600-44A6D43D55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18.10.2021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347200" y="140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0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e.rukobr.ru/npd-doc?npmid=97&amp;npid=489548&amp;anchor=dfasokzkx9#dfasokzkx9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e.rukobr.ru/npd-doc?npmid=97&amp;npid=489547&amp;anchor=dfasz720uu#dfasz720uu" TargetMode="External"/><Relationship Id="rId5" Type="http://schemas.openxmlformats.org/officeDocument/2006/relationships/hyperlink" Target="https://e.rukobr.ru/npd-doc?npmid=97&amp;npid=489548&amp;anchor=dfasqoxtco#dfasqoxtco" TargetMode="External"/><Relationship Id="rId4" Type="http://schemas.openxmlformats.org/officeDocument/2006/relationships/hyperlink" Target="https://e.rukobr.ru/npd-doc?npmid=97&amp;npid=489547&amp;anchor=dfasrgeoko#dfasrgeoko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e.rukobr.ru/npd-doc?npmid=97&amp;npid=489548&amp;anchor=dfasr7u3v4#dfasr7u3v4" TargetMode="External"/><Relationship Id="rId5" Type="http://schemas.openxmlformats.org/officeDocument/2006/relationships/hyperlink" Target="https://e.rukobr.ru/npd-doc?npmid=97&amp;npid=489547&amp;anchor=dfas58m0p2#dfas58m0p2" TargetMode="External"/><Relationship Id="rId4" Type="http://schemas.openxmlformats.org/officeDocument/2006/relationships/hyperlink" Target="https://e.rukobr.ru/npd-doc?npmid=97&amp;npid=489548&amp;anchor=dfasdqez4z#dfasdqez4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e.rukobr.ru/npd-doc?npmid=97&amp;npid=489548&amp;anchor=dfassx13gb#dfassx13gb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e.rukobr.ru/npd-doc?npmid=97&amp;npid=489547&amp;anchor=dfaszqlvzv#dfaszqlvzv" TargetMode="External"/><Relationship Id="rId5" Type="http://schemas.openxmlformats.org/officeDocument/2006/relationships/hyperlink" Target="https://e.rukobr.ru/npd-doc?npmid=97&amp;npid=489548&amp;anchor=dfas55s2zb#dfas55s2zb" TargetMode="External"/><Relationship Id="rId4" Type="http://schemas.openxmlformats.org/officeDocument/2006/relationships/hyperlink" Target="https://e.rukobr.ru/npd-doc?npmid=97&amp;npid=489547&amp;anchor=dfaseqz7bn#dfaseqz7bn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op.edu.r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&#1080;&#1085;&#1089;&#1090;&#1080;&#1090;&#1091;&#1090;&#1074;&#1086;&#1089;&#1087;&#1080;&#1090;&#1072;&#1085;&#1080;&#1103;.&#1088;&#1092;/" TargetMode="Externa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3" y="0"/>
            <a:ext cx="12234333" cy="6982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18" descr="http://abali.ru/wp-content/uploads/2011/09/Coat_of_Arms_of_Tatarstan_ger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165100"/>
            <a:ext cx="1435100" cy="141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 rot="10800000" flipV="1">
            <a:off x="6883878" y="5422504"/>
            <a:ext cx="4492707" cy="1435495"/>
          </a:xfrm>
          <a:prstGeom prst="rect">
            <a:avLst/>
          </a:prstGeom>
          <a:ln>
            <a:noFill/>
          </a:ln>
          <a:effectLst/>
        </p:spPr>
        <p:txBody>
          <a:bodyPr lIns="121880" tIns="60940" rIns="121880" bIns="60940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С.Н.Захарова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заместитель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руководителя Департамента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надзора и контроля в сфере образования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7517" y="2705303"/>
            <a:ext cx="9144000" cy="14181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Новые вызовы 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ФГОС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НОО и ООО</a:t>
            </a:r>
          </a:p>
        </p:txBody>
      </p:sp>
    </p:spTree>
    <p:extLst>
      <p:ext uri="{BB962C8B-B14F-4D97-AF65-F5344CB8AC3E}">
        <p14:creationId xmlns:p14="http://schemas.microsoft.com/office/powerpoint/2010/main" val="779572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491" y="36465"/>
            <a:ext cx="1004689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Вариативная часть учебного плана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(ФГОС НОО-п.32.1, ООО-п.33.1)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1709"/>
            <a:ext cx="10515600" cy="486756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 целях обеспечения индивидуальных потребностей обучающихся часть учебного плана, формируемая участниками образовательных отношений из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перечня, предлагаемого Организацией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включает учебные предметы, учебные курсы (в том числе внеурочной деятельности), учебные модули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 выбору родителей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(законных представителей) несовершеннолетних обучающихся, в том числе предусматривающие углубленное изучение учебных предметов, с целью удовлетворения различных интересов обучающихся, потребностей в физическом развитии и совершенствовании, а также учитывающие этнокультурные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интересы,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особые </a:t>
            </a:r>
            <a:r>
              <a:rPr lang="ru-RU" u="sng" dirty="0">
                <a:solidFill>
                  <a:schemeClr val="tx2">
                    <a:lumMod val="75000"/>
                  </a:schemeClr>
                </a:solidFill>
              </a:rPr>
              <a:t>образовательные потребности обучающихся с ОВЗ.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056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490" y="118744"/>
            <a:ext cx="9963509" cy="540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программа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ООО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255222"/>
            <a:ext cx="5157787" cy="47477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ООО-2010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Целевой раздел (п.14):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пояснительная записка;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планируемые результаты освоения обучающимися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ООП ООО;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оценки достижения планируемых результатов освоения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ООП ООО.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269855"/>
            <a:ext cx="5183188" cy="46014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ООО-2021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Целевой раздел (п.31):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пояснительная записка;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планируемые результаты освоения обучающимися программы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ООО;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оценки достижения планируемых результатов освоения программы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ООО.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996517" y="1138687"/>
            <a:ext cx="1058" cy="5331124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242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9585" y="198077"/>
            <a:ext cx="8961120" cy="540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программа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ООО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255222"/>
            <a:ext cx="5157787" cy="47477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ООО-2010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1730000"/>
            <a:ext cx="5157787" cy="44596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Содержательный раздел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 (п.14):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развития универсальных учебных действий (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формирования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общеучебных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умений и навыков) при получении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ООО, включающая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формирование компетенций обучающихся в области использования информационно-коммуникационных технологий, учебно-исследовательской и проектной деятельности;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программы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отдельных учебных предметов, курсов, в том числе интегрированных;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рабочая 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воспитания;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коррекционной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работы.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269855"/>
            <a:ext cx="5183188" cy="46014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ООО-2021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730000"/>
            <a:ext cx="5183188" cy="44596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Содержательный раздел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(п.32):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рабочие программы учебных предметов, учебных курсов (в том числе внеурочной деятельности), учебных модулей;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формирования универсальных учебных действий у обучающихся;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рабочая 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воспитания;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коррекционной работы </a:t>
            </a:r>
            <a:r>
              <a:rPr lang="ru-RU" dirty="0">
                <a:solidFill>
                  <a:srgbClr val="C00000"/>
                </a:solidFill>
              </a:rPr>
              <a:t>(</a:t>
            </a:r>
            <a:r>
              <a:rPr lang="ru-RU" sz="2900" i="1" dirty="0">
                <a:solidFill>
                  <a:srgbClr val="C00000"/>
                </a:solidFill>
              </a:rPr>
              <a:t>разрабатывается при наличии в Организации обучающихся с ОВЗ</a:t>
            </a:r>
            <a:r>
              <a:rPr lang="ru-RU" dirty="0">
                <a:solidFill>
                  <a:srgbClr val="C00000"/>
                </a:solidFill>
              </a:rPr>
              <a:t>).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997575" y="1187041"/>
            <a:ext cx="75966" cy="523301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816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172" y="118744"/>
            <a:ext cx="9432759" cy="5409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программа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ООО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255222"/>
            <a:ext cx="5157787" cy="47477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ФГОС ООО-2010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1730000"/>
            <a:ext cx="4588859" cy="48729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 smtClean="0">
                <a:solidFill>
                  <a:schemeClr val="tx2">
                    <a:lumMod val="75000"/>
                  </a:schemeClr>
                </a:solidFill>
              </a:rPr>
              <a:t>Организационный раздел (п.14):</a:t>
            </a: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учебный план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ООО, 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календарный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учебный график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план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внеурочной деятельности и календарный план воспитательной работы;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условий реализации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ООП ООО в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соответствии с требованиями Стандарта; оценочные и методичес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ие материалы, а также иные компоненты (по усмотрению организации, осуществляющей образовательную деятельность).</a:t>
            </a:r>
          </a:p>
          <a:p>
            <a:endParaRPr lang="ru-RU" sz="18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269855"/>
            <a:ext cx="5183188" cy="46014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ФГОС ООО-2021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730000"/>
            <a:ext cx="5183188" cy="4872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u="sng" dirty="0" smtClean="0">
                <a:solidFill>
                  <a:schemeClr val="tx2">
                    <a:lumMod val="75000"/>
                  </a:schemeClr>
                </a:solidFill>
              </a:rPr>
              <a:t>Организационный раздел (п.33):</a:t>
            </a: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учебный план;</a:t>
            </a:r>
          </a:p>
          <a:p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календарный учебный график;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план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внеурочной деятельности;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календарный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план воспитательной работы, содержащий перечень событий и мероприятий воспитательной направленности, </a:t>
            </a:r>
            <a:r>
              <a:rPr lang="ru-RU" sz="1800" dirty="0">
                <a:solidFill>
                  <a:srgbClr val="C00000"/>
                </a:solidFill>
              </a:rPr>
              <a:t>которые организуются и проводятся Организацией или в которых Организация принимает участие в учебном году или периоде обучения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характеристика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условий реализации программы основного общего образования, в том числе адаптированной, в соответствии с требованиями ФГОС.</a:t>
            </a:r>
          </a:p>
          <a:p>
            <a:endParaRPr lang="ru-RU" sz="1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910947" y="1255222"/>
            <a:ext cx="0" cy="5333076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8561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43" y="141317"/>
            <a:ext cx="9365382" cy="3740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программа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ООО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319979"/>
            <a:ext cx="5157787" cy="69070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sz="6000" dirty="0" smtClean="0"/>
          </a:p>
          <a:p>
            <a:endParaRPr lang="ru-RU" sz="6000" dirty="0"/>
          </a:p>
          <a:p>
            <a:pPr algn="ctr"/>
            <a:r>
              <a:rPr lang="ru-RU" sz="11200" dirty="0">
                <a:solidFill>
                  <a:schemeClr val="tx2">
                    <a:lumMod val="75000"/>
                  </a:schemeClr>
                </a:solidFill>
              </a:rPr>
              <a:t>ФГОС </a:t>
            </a:r>
            <a:r>
              <a:rPr lang="ru-RU" sz="11200" dirty="0" smtClean="0">
                <a:solidFill>
                  <a:schemeClr val="tx2">
                    <a:lumMod val="75000"/>
                  </a:schemeClr>
                </a:solidFill>
              </a:rPr>
              <a:t>ООО-2010 </a:t>
            </a:r>
            <a:endParaRPr lang="ru-RU" sz="112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010685"/>
            <a:ext cx="5157787" cy="4399740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не может составлять менее </a:t>
            </a:r>
            <a:r>
              <a:rPr lang="ru-RU" sz="2800" dirty="0" smtClean="0">
                <a:solidFill>
                  <a:srgbClr val="C00000"/>
                </a:solidFill>
              </a:rPr>
              <a:t>5267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часов и более </a:t>
            </a:r>
            <a:r>
              <a:rPr lang="ru-RU" sz="2800" dirty="0" smtClean="0">
                <a:solidFill>
                  <a:srgbClr val="C00000"/>
                </a:solidFill>
              </a:rPr>
              <a:t>6020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часов (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п.18.3.1)</a:t>
            </a: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Обязательная часть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ООП ООО составляет </a:t>
            </a:r>
            <a:r>
              <a:rPr lang="ru-RU" sz="2800" dirty="0" smtClean="0">
                <a:solidFill>
                  <a:srgbClr val="C00000"/>
                </a:solidFill>
              </a:rPr>
              <a:t>70</a:t>
            </a:r>
            <a:r>
              <a:rPr lang="ru-RU" sz="2800" dirty="0">
                <a:solidFill>
                  <a:srgbClr val="C00000"/>
                </a:solidFill>
              </a:rPr>
              <a:t>%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, а часть, формируемая участниками образовательных отношений, - </a:t>
            </a:r>
            <a:r>
              <a:rPr lang="ru-RU" sz="2800" dirty="0" smtClean="0">
                <a:solidFill>
                  <a:srgbClr val="C00000"/>
                </a:solidFill>
              </a:rPr>
              <a:t>30</a:t>
            </a:r>
            <a:r>
              <a:rPr lang="ru-RU" sz="2800" dirty="0">
                <a:solidFill>
                  <a:srgbClr val="C00000"/>
                </a:solidFill>
              </a:rPr>
              <a:t>%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от общего объема </a:t>
            </a:r>
            <a:r>
              <a:rPr lang="ru-RU" sz="2800" u="sng" dirty="0" smtClean="0">
                <a:solidFill>
                  <a:schemeClr val="tx2">
                    <a:lumMod val="75000"/>
                  </a:schemeClr>
                </a:solidFill>
              </a:rPr>
              <a:t>ООП ООО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(п.15)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1234" y="1446415"/>
            <a:ext cx="5183188" cy="564269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ФГОС ООО 2021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010684"/>
            <a:ext cx="5589872" cy="491950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не может составлять менее </a:t>
            </a:r>
            <a:r>
              <a:rPr lang="ru-RU" sz="2400" b="1" dirty="0" smtClean="0">
                <a:solidFill>
                  <a:srgbClr val="C00000"/>
                </a:solidFill>
              </a:rPr>
              <a:t>5058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академических часов и более </a:t>
            </a:r>
            <a:r>
              <a:rPr lang="ru-RU" sz="2400" b="1" dirty="0" smtClean="0">
                <a:solidFill>
                  <a:srgbClr val="C00000"/>
                </a:solidFill>
              </a:rPr>
              <a:t>5549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академических часов (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п.33.1)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Объем обязательной части программы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ООО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составляет </a:t>
            </a:r>
            <a:r>
              <a:rPr lang="ru-RU" sz="2400" dirty="0" smtClean="0">
                <a:solidFill>
                  <a:srgbClr val="C00000"/>
                </a:solidFill>
              </a:rPr>
              <a:t>70</a:t>
            </a:r>
            <a:r>
              <a:rPr lang="ru-RU" sz="2400" dirty="0">
                <a:solidFill>
                  <a:srgbClr val="C00000"/>
                </a:solidFill>
              </a:rPr>
              <a:t>%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, а объем части, формируемой участниками образовательных отношений </a:t>
            </a:r>
            <a:r>
              <a:rPr lang="ru-RU" sz="2400" b="1" u="sng" dirty="0">
                <a:solidFill>
                  <a:schemeClr val="tx2">
                    <a:lumMod val="75000"/>
                  </a:schemeClr>
                </a:solidFill>
              </a:rPr>
              <a:t>из перечня, предлагаемого Организацией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, - </a:t>
            </a:r>
            <a:r>
              <a:rPr lang="ru-RU" sz="2400" dirty="0" smtClean="0">
                <a:solidFill>
                  <a:srgbClr val="C00000"/>
                </a:solidFill>
              </a:rPr>
              <a:t>30</a:t>
            </a:r>
            <a:r>
              <a:rPr lang="ru-RU" sz="2400" dirty="0">
                <a:solidFill>
                  <a:srgbClr val="C00000"/>
                </a:solidFill>
              </a:rPr>
              <a:t>%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от </a:t>
            </a:r>
            <a:r>
              <a:rPr lang="ru-RU" sz="2400" u="sng" dirty="0">
                <a:solidFill>
                  <a:schemeClr val="tx2">
                    <a:lumMod val="75000"/>
                  </a:schemeClr>
                </a:solidFill>
              </a:rPr>
              <a:t>общего объема программы </a:t>
            </a:r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ООО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(п.26)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</a:rPr>
              <a:t>ОВЗ –увеличение срока на 1 год и не менее 6018 часов.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997575" y="1319978"/>
            <a:ext cx="38502" cy="5417707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299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9506"/>
            <a:ext cx="10515600" cy="11388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ФГОС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ООО-2021 (п.33.1)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287937"/>
              </p:ext>
            </p:extLst>
          </p:nvPr>
        </p:nvGraphicFramePr>
        <p:xfrm>
          <a:off x="758952" y="731779"/>
          <a:ext cx="11412620" cy="6020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9320">
                  <a:extLst>
                    <a:ext uri="{9D8B030D-6E8A-4147-A177-3AD203B41FA5}">
                      <a16:colId xmlns:a16="http://schemas.microsoft.com/office/drawing/2014/main" val="3946736327"/>
                    </a:ext>
                  </a:extLst>
                </a:gridCol>
                <a:gridCol w="5423300">
                  <a:extLst>
                    <a:ext uri="{9D8B030D-6E8A-4147-A177-3AD203B41FA5}">
                      <a16:colId xmlns:a16="http://schemas.microsoft.com/office/drawing/2014/main" val="2883337812"/>
                    </a:ext>
                  </a:extLst>
                </a:gridCol>
              </a:tblGrid>
              <a:tr h="37655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j-lt"/>
                        </a:rPr>
                        <a:t>Предметные области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+mj-lt"/>
                        </a:rPr>
                        <a:t>Учебные предметы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031442"/>
                  </a:ext>
                </a:extLst>
              </a:tr>
              <a:tr h="371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и литература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Литература</a:t>
                      </a:r>
                      <a:endParaRPr lang="ru-RU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4292349177"/>
                  </a:ext>
                </a:extLst>
              </a:tr>
              <a:tr h="866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и родная литература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(или) государственный язык</a:t>
                      </a: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республики Российской Федерации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Родная </a:t>
                      </a: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991995162"/>
                  </a:ext>
                </a:extLst>
              </a:tr>
              <a:tr h="557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Второй </a:t>
                      </a: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язык </a:t>
                      </a:r>
                      <a:r>
                        <a:rPr lang="ru-RU" sz="1200" i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i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заявлению</a:t>
                      </a:r>
                      <a:r>
                        <a:rPr lang="ru-RU" sz="1200" i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возможности ОО)</a:t>
                      </a:r>
                      <a:endParaRPr lang="ru-RU" sz="1600" i="1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710188113"/>
                  </a:ext>
                </a:extLst>
              </a:tr>
              <a:tr h="8049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и информатика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</a:t>
                      </a:r>
                      <a:r>
                        <a:rPr lang="ru-RU" sz="1600" i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i="1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уч.курсы</a:t>
                      </a:r>
                      <a:r>
                        <a:rPr lang="ru-RU" sz="1200" i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«Алгебра», «Геометрия», «Вероятность и статистика»),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832638933"/>
                  </a:ext>
                </a:extLst>
              </a:tr>
              <a:tr h="649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Общественно-научные предметы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</a:t>
                      </a:r>
                      <a:r>
                        <a:rPr lang="ru-RU" sz="1200" i="1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100" i="1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уч.курсы</a:t>
                      </a:r>
                      <a:r>
                        <a:rPr lang="ru-RU" sz="1100" i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«История России» и «Всеобщая история»)</a:t>
                      </a:r>
                      <a:r>
                        <a:rPr lang="ru-R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Обществознание, География</a:t>
                      </a:r>
                      <a:endParaRPr lang="ru-RU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823685920"/>
                  </a:ext>
                </a:extLst>
              </a:tr>
              <a:tr h="371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Естественнонаучные предметы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Химия, Биология</a:t>
                      </a:r>
                      <a:endParaRPr lang="ru-RU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2519101288"/>
                  </a:ext>
                </a:extLst>
              </a:tr>
              <a:tr h="547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духовно-нравственной культуры народов России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91891968"/>
                  </a:ext>
                </a:extLst>
              </a:tr>
              <a:tr h="371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Изобразительное искусство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Музыка</a:t>
                      </a:r>
                      <a:endParaRPr lang="ru-RU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575882480"/>
                  </a:ext>
                </a:extLst>
              </a:tr>
              <a:tr h="3710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4292935365"/>
                  </a:ext>
                </a:extLst>
              </a:tr>
              <a:tr h="619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основы безопасности жизнедеятельности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</a:t>
                      </a:r>
                      <a:r>
                        <a:rPr lang="ru-RU" sz="16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 жизнедеятельности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3857029454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03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413" y="238953"/>
            <a:ext cx="10515600" cy="56571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ФГОС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ООО-2021 (п.33.1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651279" cy="6416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/>
          <a:srcRect r="56434"/>
          <a:stretch/>
        </p:blipFill>
        <p:spPr>
          <a:xfrm>
            <a:off x="11426952" y="0"/>
            <a:ext cx="744620" cy="80467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2808" y="1429251"/>
            <a:ext cx="10766987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При реализации АОП на уровне ООО в учебном плане могут внесены следующие изменения: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для глухих и слабослышащих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исключить «Музыка», добавить «Развитие речи»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продлить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сроки изучения второго иностранного языка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заменить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предмет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«Физическая культура»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«Адаптивная физическая культура»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1171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43" y="141317"/>
            <a:ext cx="9365382" cy="16008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ФГОС  в сравнении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05962964"/>
              </p:ext>
            </p:extLst>
          </p:nvPr>
        </p:nvGraphicFramePr>
        <p:xfrm>
          <a:off x="1577975" y="1742173"/>
          <a:ext cx="9144000" cy="4745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55621556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2465404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48925470"/>
                    </a:ext>
                  </a:extLst>
                </a:gridCol>
              </a:tblGrid>
              <a:tr h="7875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было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стало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763"/>
                  </a:ext>
                </a:extLst>
              </a:tr>
              <a:tr h="197876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ФГОС НОО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min -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2904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max – 3345</a:t>
                      </a:r>
                      <a:endParaRPr lang="ru-RU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Внеурочная деятельность -1350</a:t>
                      </a:r>
                      <a:endParaRPr lang="en-US" sz="20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min -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</a:rPr>
                        <a:t>2954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max – 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</a:rPr>
                        <a:t>3190</a:t>
                      </a:r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Внеурочная деятельность - </a:t>
                      </a:r>
                      <a:r>
                        <a:rPr lang="ru-RU" sz="2000" baseline="0" dirty="0" smtClean="0">
                          <a:solidFill>
                            <a:srgbClr val="C00000"/>
                          </a:solidFill>
                        </a:rPr>
                        <a:t>1320</a:t>
                      </a:r>
                      <a:endParaRPr lang="en-US" sz="2000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34894"/>
                  </a:ext>
                </a:extLst>
              </a:tr>
              <a:tr h="197876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ФГОС ООО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min -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5267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max – 6020</a:t>
                      </a:r>
                      <a:endParaRPr lang="ru-RU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Внеурочная деятельность - 1750</a:t>
                      </a:r>
                      <a:endParaRPr lang="en-US" sz="20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min -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</a:rPr>
                        <a:t>5058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max – </a:t>
                      </a:r>
                      <a:r>
                        <a:rPr lang="en-US" baseline="0" dirty="0" smtClean="0">
                          <a:solidFill>
                            <a:srgbClr val="C00000"/>
                          </a:solidFill>
                        </a:rPr>
                        <a:t>5549</a:t>
                      </a:r>
                      <a:endParaRPr lang="ru-RU" baseline="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Внеурочная деятельность - 1750</a:t>
                      </a:r>
                      <a:endParaRPr lang="en-US" sz="20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8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89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43" y="141317"/>
            <a:ext cx="9365382" cy="66590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ФГОС  в сравнении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98439368"/>
              </p:ext>
            </p:extLst>
          </p:nvPr>
        </p:nvGraphicFramePr>
        <p:xfrm>
          <a:off x="864295" y="778450"/>
          <a:ext cx="11173217" cy="6079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9728">
                  <a:extLst>
                    <a:ext uri="{9D8B030D-6E8A-4147-A177-3AD203B41FA5}">
                      <a16:colId xmlns:a16="http://schemas.microsoft.com/office/drawing/2014/main" val="2556215567"/>
                    </a:ext>
                  </a:extLst>
                </a:gridCol>
                <a:gridCol w="3079148">
                  <a:extLst>
                    <a:ext uri="{9D8B030D-6E8A-4147-A177-3AD203B41FA5}">
                      <a16:colId xmlns:a16="http://schemas.microsoft.com/office/drawing/2014/main" val="4224654047"/>
                    </a:ext>
                  </a:extLst>
                </a:gridCol>
                <a:gridCol w="4964341">
                  <a:extLst>
                    <a:ext uri="{9D8B030D-6E8A-4147-A177-3AD203B41FA5}">
                      <a16:colId xmlns:a16="http://schemas.microsoft.com/office/drawing/2014/main" val="1648925470"/>
                    </a:ext>
                  </a:extLst>
                </a:gridCol>
              </a:tblGrid>
              <a:tr h="7662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было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стало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763"/>
                  </a:ext>
                </a:extLst>
              </a:tr>
              <a:tr h="310776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Использование электронных средств обучения, дистанционных технологий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Настолько подробных норм не было</a:t>
                      </a:r>
                      <a:endParaRPr lang="ru-RU" sz="18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US" sz="18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Зафиксировали право школы применять различные образовательные технологии. Если школьники учатся с использованием дистанционных технологий, их нужно обеспечить индивидуальным авторизованным доступом ко всем ресурсам. Причем </a:t>
                      </a:r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доступ должен быть как на территории школы, так и за ее пределами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п. 34.4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НОО, </a:t>
                      </a:r>
                      <a:r>
                        <a:rPr lang="ru-RU" sz="18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п. 35.4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ООО)</a:t>
                      </a:r>
                      <a:endParaRPr lang="ru-RU" sz="18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34894"/>
                  </a:ext>
                </a:extLst>
              </a:tr>
              <a:tr h="220551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Информационно-образовательная среда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учеников в школьной библиотеке надо было организовать доступ к информационным </a:t>
                      </a:r>
                      <a:r>
                        <a:rPr lang="ru-RU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интернет-ресурсам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коллекциям </a:t>
                      </a:r>
                      <a:r>
                        <a:rPr lang="ru-RU" sz="18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медиаресурсов</a:t>
                      </a:r>
                      <a:endParaRPr lang="ru-RU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Зафиксировали, что доступ к информационно-образовательной среде </a:t>
                      </a:r>
                      <a:r>
                        <a:rPr lang="ru-RU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должен быть у каждого ученика и родителя или законного представителя в течение всего периода обучения 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п. 34.3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НОО, </a:t>
                      </a:r>
                      <a:r>
                        <a:rPr lang="ru-RU" sz="18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п. 35.3</a:t>
                      </a:r>
                      <a:r>
                        <a:rPr lang="ru-RU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</a:t>
                      </a:r>
                      <a:r>
                        <a:rPr lang="ru-RU" sz="2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05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8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09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43" y="141317"/>
            <a:ext cx="9365382" cy="66590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ФГОС  в сравнении 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55094876"/>
              </p:ext>
            </p:extLst>
          </p:nvPr>
        </p:nvGraphicFramePr>
        <p:xfrm>
          <a:off x="864295" y="778450"/>
          <a:ext cx="11173217" cy="5122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9728">
                  <a:extLst>
                    <a:ext uri="{9D8B030D-6E8A-4147-A177-3AD203B41FA5}">
                      <a16:colId xmlns:a16="http://schemas.microsoft.com/office/drawing/2014/main" val="2556215567"/>
                    </a:ext>
                  </a:extLst>
                </a:gridCol>
                <a:gridCol w="3079148">
                  <a:extLst>
                    <a:ext uri="{9D8B030D-6E8A-4147-A177-3AD203B41FA5}">
                      <a16:colId xmlns:a16="http://schemas.microsoft.com/office/drawing/2014/main" val="4224654047"/>
                    </a:ext>
                  </a:extLst>
                </a:gridCol>
                <a:gridCol w="4964341">
                  <a:extLst>
                    <a:ext uri="{9D8B030D-6E8A-4147-A177-3AD203B41FA5}">
                      <a16:colId xmlns:a16="http://schemas.microsoft.com/office/drawing/2014/main" val="1648925470"/>
                    </a:ext>
                  </a:extLst>
                </a:gridCol>
              </a:tblGrid>
              <a:tr h="7662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было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стало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1763"/>
                  </a:ext>
                </a:extLst>
              </a:tr>
              <a:tr h="215045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Оснащение кабинетов</a:t>
                      </a:r>
                      <a:endParaRPr lang="ru-RU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Были общие требования к оснащению кабинетов. Так, в школе должны быть лингафонные кабинеты и помещения для проектной деятельности, занятий музыкой</a:t>
                      </a:r>
                      <a:endParaRPr lang="en-US" sz="1800" baseline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Новые ФГОС ООО устанавливают требования к оснащению кабинетов по отдельным предметным областям. В частности, кабинеты естественно-научного цикла нужно оборудовать комплектами специального лабораторного оборудования (</a:t>
                      </a:r>
                      <a:r>
                        <a:rPr lang="ru-RU" sz="1800" b="1" u="sng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п. 36.3</a:t>
                      </a:r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ООО)</a:t>
                      </a:r>
                      <a:endParaRPr lang="ru-RU" sz="1800" baseline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34894"/>
                  </a:ext>
                </a:extLst>
              </a:tr>
              <a:tr h="220551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учебниками</a:t>
                      </a:r>
                      <a:endParaRPr lang="ru-RU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Школа обязана обеспечить каждого ученика как минимум одним экземпляром учебников –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 печатном или электронном виде</a:t>
                      </a:r>
                      <a:endParaRPr lang="ru-RU" sz="18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Школа обязана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обеспечить</a:t>
                      </a:r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каждого ученика минимум одним экземпляром учебника </a:t>
                      </a:r>
                      <a:r>
                        <a:rPr lang="ru-RU" sz="1800" b="1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 печатном виде</a:t>
                      </a:r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дополнительно можно предоставить электронную версию (</a:t>
                      </a:r>
                      <a:r>
                        <a:rPr lang="ru-RU" sz="1800" b="1" u="sng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п. 36.1</a:t>
                      </a:r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НОО, </a:t>
                      </a:r>
                      <a:r>
                        <a:rPr lang="ru-RU" sz="1800" b="1" u="sng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п. 37.3</a:t>
                      </a:r>
                      <a:r>
                        <a:rPr lang="ru-RU" sz="18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ООО)</a:t>
                      </a:r>
                      <a:endParaRPr lang="ru-RU" sz="1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8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89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41" y="295014"/>
            <a:ext cx="8515306" cy="6573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Федеральные государственные 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образовательные стандарты: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54416" y="1540133"/>
            <a:ext cx="3411748" cy="5154497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  <a:defRPr/>
            </a:pPr>
            <a:endParaRPr lang="ru-RU" alt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  <a:defRPr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– 2009</a:t>
            </a:r>
            <a:r>
              <a:rPr lang="en-US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/2010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/2012</a:t>
            </a: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</a:t>
            </a:r>
            <a:r>
              <a:rPr lang="ru-RU" altLang="ru-RU" b="1" dirty="0" err="1">
                <a:solidFill>
                  <a:schemeClr val="accent4">
                    <a:lumMod val="50000"/>
                  </a:schemeClr>
                </a:solidFill>
              </a:rPr>
              <a:t>Минобрнауки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России </a:t>
            </a: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от 06.10.2009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г. №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373 </a:t>
            </a:r>
          </a:p>
          <a:p>
            <a:pPr marL="0" indent="0" algn="just">
              <a:buNone/>
              <a:defRPr/>
            </a:pPr>
            <a:r>
              <a:rPr lang="ru-RU" sz="31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Прием прекращается 1 сентября </a:t>
            </a:r>
            <a:r>
              <a:rPr lang="ru-RU" sz="31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2022</a:t>
            </a:r>
            <a:endParaRPr lang="ru-RU" altLang="ru-RU" sz="1400" b="1" dirty="0">
              <a:solidFill>
                <a:srgbClr val="C00000"/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</a:t>
            </a:r>
            <a:r>
              <a:rPr lang="ru-RU" altLang="ru-RU" b="1" dirty="0" err="1">
                <a:solidFill>
                  <a:schemeClr val="accent4">
                    <a:lumMod val="50000"/>
                  </a:schemeClr>
                </a:solidFill>
              </a:rPr>
              <a:t>Минобрнауки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 России </a:t>
            </a: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от 17.12.2010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г. №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1897</a:t>
            </a:r>
          </a:p>
          <a:p>
            <a:pPr marL="0" indent="0" algn="just">
              <a:buNone/>
              <a:defRPr/>
            </a:pPr>
            <a:r>
              <a:rPr lang="ru-RU" sz="31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Прием прекращается 1 сентября 2022</a:t>
            </a:r>
            <a:endParaRPr lang="ru-RU" altLang="ru-RU" sz="31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indent="0" algn="just">
              <a:buNone/>
              <a:defRPr/>
            </a:pPr>
            <a:endParaRPr lang="ru-RU" altLang="ru-RU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alt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</a:t>
            </a:r>
            <a:r>
              <a:rPr lang="ru-RU" altLang="ru-RU" b="1" dirty="0" err="1">
                <a:solidFill>
                  <a:schemeClr val="accent4">
                    <a:lumMod val="50000"/>
                  </a:schemeClr>
                </a:solidFill>
              </a:rPr>
              <a:t>Минобрнауки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 России </a:t>
            </a: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от 17.05.2012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г. № 413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31192" y="1540133"/>
            <a:ext cx="3450564" cy="5054138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  <a:defRPr/>
            </a:pPr>
            <a:endParaRPr lang="ru-RU" alt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  <a:defRPr/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 - </a:t>
            </a:r>
            <a:r>
              <a:rPr lang="en-US" alt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endParaRPr lang="ru-RU" alt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</a:t>
            </a:r>
            <a:r>
              <a:rPr lang="ru-RU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Минпросвещения</a:t>
            </a:r>
            <a:r>
              <a:rPr lang="en-US" altLang="ru-RU" b="1" dirty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России от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31.05.2021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г. №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286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Переход с 1 сентября </a:t>
            </a:r>
            <a:r>
              <a:rPr lang="ru-RU" sz="3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2022 – 1 класс</a:t>
            </a:r>
          </a:p>
          <a:p>
            <a:pPr marL="0" indent="0" algn="just">
              <a:buNone/>
              <a:defRPr/>
            </a:pPr>
            <a:endParaRPr lang="ru-RU" altLang="ru-RU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alt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</a:t>
            </a:r>
            <a:r>
              <a:rPr lang="ru-RU" altLang="ru-RU" b="1" dirty="0" err="1" smtClean="0">
                <a:solidFill>
                  <a:schemeClr val="accent4">
                    <a:lumMod val="50000"/>
                  </a:schemeClr>
                </a:solidFill>
              </a:rPr>
              <a:t>Минпросвещения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России от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31.05.2021 </a:t>
            </a:r>
            <a:r>
              <a:rPr lang="ru-RU" altLang="ru-RU" b="1" dirty="0">
                <a:solidFill>
                  <a:schemeClr val="accent4">
                    <a:lumMod val="50000"/>
                  </a:schemeClr>
                </a:solidFill>
              </a:rPr>
              <a:t>г. № </a:t>
            </a:r>
            <a:r>
              <a:rPr lang="ru-RU" altLang="ru-RU" b="1" dirty="0" smtClean="0">
                <a:solidFill>
                  <a:schemeClr val="accent4">
                    <a:lumMod val="50000"/>
                  </a:schemeClr>
                </a:solidFill>
              </a:rPr>
              <a:t>287</a:t>
            </a:r>
          </a:p>
          <a:p>
            <a:pPr marL="0" indent="0" algn="just">
              <a:buNone/>
              <a:defRPr/>
            </a:pPr>
            <a:r>
              <a:rPr lang="ru-RU" altLang="ru-RU" sz="3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Переход с 1 </a:t>
            </a:r>
            <a:r>
              <a:rPr lang="ru-RU" altLang="ru-RU" sz="3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сентября 2022 </a:t>
            </a:r>
            <a:r>
              <a:rPr lang="ru-RU" altLang="ru-RU" sz="3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altLang="ru-RU" sz="3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– </a:t>
            </a:r>
            <a:r>
              <a:rPr lang="ru-RU" altLang="ru-RU" sz="30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5 </a:t>
            </a:r>
            <a:r>
              <a:rPr lang="ru-RU" altLang="ru-RU" sz="3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класс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5" y="-192406"/>
            <a:ext cx="1632181" cy="16321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0769601" y="144056"/>
            <a:ext cx="1178340" cy="1121680"/>
          </a:xfrm>
          <a:prstGeom prst="rect">
            <a:avLst/>
          </a:prstGeom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1030856" y="1485769"/>
            <a:ext cx="2652623" cy="5154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Уровни образования</a:t>
            </a:r>
          </a:p>
          <a:p>
            <a:pPr marL="0" indent="0" algn="just">
              <a:buFont typeface="Arial" pitchFamily="34" charset="0"/>
              <a:buNone/>
              <a:defRPr/>
            </a:pPr>
            <a:endParaRPr lang="ru-RU" altLang="ru-RU" sz="2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НОО</a:t>
            </a:r>
          </a:p>
          <a:p>
            <a:pPr marL="0" indent="0" algn="ctr">
              <a:buFont typeface="Arial" pitchFamily="34" charset="0"/>
              <a:buNone/>
              <a:defRPr/>
            </a:pPr>
            <a:endParaRPr lang="ru-RU" altLang="ru-RU" sz="32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ООО</a:t>
            </a:r>
          </a:p>
          <a:p>
            <a:pPr marL="0" indent="0" algn="ctr">
              <a:buFont typeface="Arial" pitchFamily="34" charset="0"/>
              <a:buNone/>
              <a:defRPr/>
            </a:pPr>
            <a:endParaRPr lang="ru-RU" alt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  <a:defRPr/>
            </a:pPr>
            <a:endParaRPr lang="ru-RU" altLang="ru-RU" sz="1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 typeface="Arial" pitchFamily="34" charset="0"/>
              <a:buNone/>
              <a:defRPr/>
            </a:pP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</a:t>
            </a:r>
          </a:p>
          <a:p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1345721" y="2357082"/>
            <a:ext cx="10136037" cy="6038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345721" y="3566452"/>
            <a:ext cx="10136037" cy="6038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345720" y="4917923"/>
            <a:ext cx="10136037" cy="6038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345719" y="6163869"/>
            <a:ext cx="10136037" cy="6038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693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543" y="141317"/>
            <a:ext cx="9365382" cy="66590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ФГОС  2021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52352566"/>
              </p:ext>
            </p:extLst>
          </p:nvPr>
        </p:nvGraphicFramePr>
        <p:xfrm>
          <a:off x="864295" y="1064712"/>
          <a:ext cx="11173217" cy="5198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9728">
                  <a:extLst>
                    <a:ext uri="{9D8B030D-6E8A-4147-A177-3AD203B41FA5}">
                      <a16:colId xmlns:a16="http://schemas.microsoft.com/office/drawing/2014/main" val="2556215567"/>
                    </a:ext>
                  </a:extLst>
                </a:gridCol>
                <a:gridCol w="8043489">
                  <a:extLst>
                    <a:ext uri="{9D8B030D-6E8A-4147-A177-3AD203B41FA5}">
                      <a16:colId xmlns:a16="http://schemas.microsoft.com/office/drawing/2014/main" val="4224654047"/>
                    </a:ext>
                  </a:extLst>
                </a:gridCol>
              </a:tblGrid>
              <a:tr h="2419436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Психолого-педагогические условия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 новых ФГОС акцентировали внимание на социально-психологической адаптации к условиям школы. Также расписали порядок, по которому следует проводить психолого-педагогическое сопровождение участников образовательных отношений (</a:t>
                      </a:r>
                      <a:r>
                        <a:rPr lang="ru-RU" sz="20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п. 37</a:t>
                      </a:r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НОО, </a:t>
                      </a:r>
                      <a:r>
                        <a:rPr lang="ru-RU" sz="20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п. 38</a:t>
                      </a:r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ООО)</a:t>
                      </a:r>
                      <a:endParaRPr lang="ru-RU" sz="20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34894"/>
                  </a:ext>
                </a:extLst>
              </a:tr>
              <a:tr h="2778866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 к результатам освоения программы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уточнили и расширили по всем видам результатов – личностным, </a:t>
                      </a:r>
                      <a:r>
                        <a:rPr lang="ru-RU" sz="200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метапредметным</a:t>
                      </a:r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предметным. Добавили результаты по каждому модулю основ религиозной культуры и светской этики. На уровне ООО установили требования к предметным результатам при углубленном изучении некоторых дисциплин (</a:t>
                      </a:r>
                      <a:r>
                        <a:rPr lang="ru-RU" sz="20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п. 9</a:t>
                      </a:r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НОО, </a:t>
                      </a:r>
                      <a:r>
                        <a:rPr lang="ru-RU" sz="2000" b="1" u="sng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п. 8</a:t>
                      </a:r>
                      <a:r>
                        <a:rPr lang="ru-RU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ФГОС ООО)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83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82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7996"/>
            <a:ext cx="10515600" cy="5938968"/>
          </a:xfrm>
        </p:spPr>
        <p:txBody>
          <a:bodyPr/>
          <a:lstStyle/>
          <a:p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ПРИМЕРНЫЕ РАБОЧИЕ ПРОГРАММЫ ПО УЧЕБНЫМ ПРЕДМЕТАМ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НОО и ООО (проекты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для обсуждения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 https://www.instrao.ru/primer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6578" t="7982" r="14979" b="3839"/>
          <a:stretch/>
        </p:blipFill>
        <p:spPr bwMode="auto">
          <a:xfrm>
            <a:off x="1102291" y="1102290"/>
            <a:ext cx="4058432" cy="57557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44468" t="17674" r="30412" b="6499"/>
          <a:stretch/>
        </p:blipFill>
        <p:spPr bwMode="auto">
          <a:xfrm>
            <a:off x="4809995" y="989556"/>
            <a:ext cx="2887550" cy="46612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/>
          <a:srcRect l="41047" t="13201" r="27577" b="32157"/>
          <a:stretch/>
        </p:blipFill>
        <p:spPr bwMode="auto">
          <a:xfrm>
            <a:off x="7828765" y="989556"/>
            <a:ext cx="4049197" cy="51156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586608" y="5937337"/>
            <a:ext cx="6291354" cy="6513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Важно! Изучить и обсудить на предметных РМО!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9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56062C1-1BBA-45C8-B733-BCD49FCD8B81}" type="slidenum">
              <a:rPr lang="ru-RU" altLang="ru-RU">
                <a:solidFill>
                  <a:srgbClr val="898989"/>
                </a:solidFill>
              </a:rPr>
              <a:pPr/>
              <a:t>22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2560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6148" r="1860" b="31781"/>
          <a:stretch>
            <a:fillRect/>
          </a:stretch>
        </p:blipFill>
        <p:spPr bwMode="auto">
          <a:xfrm>
            <a:off x="2544234" y="67734"/>
            <a:ext cx="9023351" cy="334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8496300" y="1284818"/>
            <a:ext cx="2777067" cy="49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hlinkClick r:id="rId3"/>
              </a:rPr>
              <a:t>http://dop.edu.ru</a:t>
            </a:r>
            <a:r>
              <a:rPr lang="ru-RU" altLang="ru-RU" sz="2400" b="1"/>
              <a:t> </a:t>
            </a:r>
          </a:p>
        </p:txBody>
      </p:sp>
      <p:pic>
        <p:nvPicPr>
          <p:cNvPr id="2560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5" t="6616" r="2170" b="4008"/>
          <a:stretch>
            <a:fillRect/>
          </a:stretch>
        </p:blipFill>
        <p:spPr bwMode="auto">
          <a:xfrm>
            <a:off x="1200151" y="3333751"/>
            <a:ext cx="6144683" cy="334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5712885" y="3949700"/>
            <a:ext cx="4737100" cy="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hlinkClick r:id="rId5"/>
              </a:rPr>
              <a:t>https://институтвоспитания.рф/</a:t>
            </a:r>
            <a:r>
              <a:rPr lang="ru-RU" altLang="ru-RU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91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990575" indent="-38099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523962" indent="-304792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2133547" indent="-304792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743131" indent="-304792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56062C1-1BBA-45C8-B733-BCD49FCD8B81}" type="slidenum">
              <a:rPr lang="ru-RU" altLang="ru-RU">
                <a:solidFill>
                  <a:srgbClr val="898989"/>
                </a:solidFill>
              </a:rPr>
              <a:pPr/>
              <a:t>23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1529" t="14249" r="1784" b="21762"/>
          <a:stretch/>
        </p:blipFill>
        <p:spPr>
          <a:xfrm>
            <a:off x="901874" y="137786"/>
            <a:ext cx="11198267" cy="594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9403" y="1988840"/>
            <a:ext cx="11472597" cy="2800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/>
            <a:r>
              <a:rPr lang="ru-RU" sz="5867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Спасибо за внимание!</a:t>
            </a:r>
          </a:p>
          <a:p>
            <a:pPr algn="ctr" defTabSz="1219170"/>
            <a:endParaRPr lang="ru-RU" sz="5867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algn="ctr" defTabSz="1219170"/>
            <a:r>
              <a:rPr lang="ru-RU" sz="5867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Игътибарыгыз өчен рәхмәт!</a:t>
            </a:r>
          </a:p>
        </p:txBody>
      </p:sp>
    </p:spTree>
    <p:extLst>
      <p:ext uri="{BB962C8B-B14F-4D97-AF65-F5344CB8AC3E}">
        <p14:creationId xmlns:p14="http://schemas.microsoft.com/office/powerpoint/2010/main" val="10218922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65126"/>
            <a:ext cx="8902460" cy="6989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Закон об образовании № 273-ФЗ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4030"/>
            <a:ext cx="10515600" cy="5112933"/>
          </a:xfrm>
        </p:spPr>
        <p:txBody>
          <a:bodyPr>
            <a:normAutofit fontScale="92500"/>
          </a:bodyPr>
          <a:lstStyle/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Статья 12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Образовательные программы </a:t>
            </a:r>
          </a:p>
          <a:p>
            <a:pPr marL="361950" indent="-361950"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п.7 </a:t>
            </a:r>
            <a:r>
              <a:rPr lang="ru-RU" sz="3000" b="1" dirty="0" err="1" smtClean="0">
                <a:solidFill>
                  <a:schemeClr val="tx2">
                    <a:lumMod val="75000"/>
                  </a:schemeClr>
                </a:solidFill>
              </a:rPr>
              <a:t>Организации</a:t>
            </a:r>
            <a:r>
              <a:rPr lang="ru-RU" sz="3000" dirty="0" err="1" smtClean="0">
                <a:solidFill>
                  <a:schemeClr val="tx2">
                    <a:lumMod val="75000"/>
                  </a:schemeClr>
                </a:solidFill>
              </a:rPr>
              <a:t>,осуществляющие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 образовательную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деятельность по имеющим государственную аккредитацию основным общеобразовательным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программам…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</a:rPr>
              <a:t>разрабатывают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</a:rPr>
              <a:t>образовательные программы в соответствии с федеральными государственными образовательными стандартами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000" dirty="0">
                <a:solidFill>
                  <a:srgbClr val="C00000"/>
                </a:solidFill>
              </a:rPr>
              <a:t>и с учетом соответствующих примерных основных образовательных </a:t>
            </a:r>
            <a:r>
              <a:rPr lang="ru-RU" sz="3000" dirty="0" smtClean="0">
                <a:solidFill>
                  <a:srgbClr val="C00000"/>
                </a:solidFill>
              </a:rPr>
              <a:t>программ.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1" y="-1"/>
            <a:ext cx="1206260" cy="1121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2134" y="0"/>
            <a:ext cx="1176630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53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365126"/>
            <a:ext cx="8902460" cy="6989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Закон об образовании № 273-ФЗ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4030"/>
            <a:ext cx="10515600" cy="5112933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Статья 12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Образовательные программы 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п.7.2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При разработке основной общеобразовательной программы организация, осуществляющая образовательную деятельность, 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вправе предусмотреть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применение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при реализации соответствующей образовательной программы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примерного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учебного плана и (или) примерного календарного учебного графика, и (или) примерных рабочих программ учебных предметов, курсов, дисциплин (модулей),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включенных в соответствующую примерную основную общеобразовательную программу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В этом случае такая учебно-методическая документация не разрабатывается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1" y="-1"/>
            <a:ext cx="1137249" cy="11214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2134" y="0"/>
            <a:ext cx="1176630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60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844" y="365126"/>
            <a:ext cx="8664757" cy="840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Основная образовательная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программа НОО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05347"/>
            <a:ext cx="5386917" cy="969530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pPr algn="ctr"/>
            <a:endParaRPr lang="ru-RU" sz="49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900" dirty="0" smtClean="0">
                <a:solidFill>
                  <a:schemeClr val="tx2">
                    <a:lumMod val="75000"/>
                  </a:schemeClr>
                </a:solidFill>
              </a:rPr>
              <a:t>ФГОС НОО-2009 </a:t>
            </a:r>
          </a:p>
          <a:p>
            <a:pPr algn="ctr"/>
            <a:r>
              <a:rPr lang="ru-RU" sz="4900" dirty="0" smtClean="0">
                <a:solidFill>
                  <a:schemeClr val="tx2">
                    <a:lumMod val="75000"/>
                  </a:schemeClr>
                </a:solidFill>
              </a:rPr>
              <a:t>Целевой раздел (п.16):</a:t>
            </a:r>
            <a:endParaRPr lang="ru-RU" sz="49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4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пояснительная записка;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планируемые результаты освоения обучающимися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ООП НОО;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оценки достижения планируемых результатов освоения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ООП НОО.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205347"/>
            <a:ext cx="5389033" cy="969530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ct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НОО-202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Целевой раздел (п.30):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пояснительная записка;</a:t>
            </a:r>
          </a:p>
          <a:p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планируемые результаты освоения обучающимися программы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НОО;</a:t>
            </a:r>
          </a:p>
          <a:p>
            <a:endParaRPr lang="ru-RU" sz="17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система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оценки достижения планируемых результатов освоения программы </a:t>
            </a: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НОО.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32" y="-242188"/>
            <a:ext cx="1632181" cy="16321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0993232" y="0"/>
            <a:ext cx="1178340" cy="112168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6081226" y="1389993"/>
            <a:ext cx="9023" cy="47361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395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668" y="232913"/>
            <a:ext cx="8531524" cy="89221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НОО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375" y="1350963"/>
            <a:ext cx="5157787" cy="8239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ФГОС НОО-2009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Содержательный раздел (п.16):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7169" y="2174875"/>
            <a:ext cx="5349348" cy="395128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Программа формирования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универсальных учебных действий у обучающихся при получении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НОО;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программы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отдельных учебных предметов, курсов и курсов внеурочной деятельности;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рабочая программа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воспитания;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программа </a:t>
            </a:r>
            <a:r>
              <a:rPr lang="ru-RU" sz="2000" dirty="0">
                <a:solidFill>
                  <a:srgbClr val="C00000"/>
                </a:solidFill>
              </a:rPr>
              <a:t>формирования экологической культуры, здорового и безопасного образа жизни;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программа </a:t>
            </a:r>
            <a:r>
              <a:rPr lang="ru-RU" sz="2000" dirty="0">
                <a:solidFill>
                  <a:srgbClr val="C00000"/>
                </a:solidFill>
              </a:rPr>
              <a:t>коррекционной </a:t>
            </a:r>
            <a:r>
              <a:rPr lang="ru-RU" sz="2000" dirty="0" smtClean="0">
                <a:solidFill>
                  <a:srgbClr val="C00000"/>
                </a:solidFill>
              </a:rPr>
              <a:t>работы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28909" y="1185054"/>
            <a:ext cx="5183188" cy="98637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ФГОС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НОО-202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Содержательный раздел (п.31):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рабочие программы учебных предметов, учебных курсов (в том числе внеурочной деятельности), учебных модулей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ru-RU" sz="2200" i="1" dirty="0" smtClean="0">
                <a:solidFill>
                  <a:srgbClr val="C00000"/>
                </a:solidFill>
              </a:rPr>
              <a:t>!</a:t>
            </a:r>
            <a:r>
              <a:rPr lang="ru-RU" sz="1600" i="1" dirty="0" smtClean="0">
                <a:solidFill>
                  <a:srgbClr val="C00000"/>
                </a:solidFill>
              </a:rPr>
              <a:t>Содержание, планируемые результаты, тематическое планирование с указанием </a:t>
            </a:r>
            <a:r>
              <a:rPr lang="ru-RU" sz="1600" i="1" dirty="0" err="1" smtClean="0">
                <a:solidFill>
                  <a:srgbClr val="C00000"/>
                </a:solidFill>
              </a:rPr>
              <a:t>ак</a:t>
            </a:r>
            <a:r>
              <a:rPr lang="ru-RU" sz="1600" i="1" dirty="0" smtClean="0">
                <a:solidFill>
                  <a:srgbClr val="C00000"/>
                </a:solidFill>
              </a:rPr>
              <a:t>. часов и возможность использования ЭЦОР, форма проведения занятия. РП формируются с учетом РП воспитания.</a:t>
            </a:r>
          </a:p>
          <a:p>
            <a:pPr algn="just"/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формирования универсальных учебных действий у обучающихся;</a:t>
            </a:r>
          </a:p>
          <a:p>
            <a:pPr algn="just"/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рабочая программа воспитания 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может быть модульная структура)</a:t>
            </a:r>
            <a:endParaRPr lang="ru-RU" sz="2200" i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1"/>
            <a:ext cx="1138500" cy="1121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r="56434"/>
          <a:stretch/>
        </p:blipFill>
        <p:spPr>
          <a:xfrm>
            <a:off x="10993232" y="0"/>
            <a:ext cx="1178340" cy="112168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6063674" y="1350963"/>
            <a:ext cx="64650" cy="4914944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025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6438" y="1"/>
            <a:ext cx="8695426" cy="112143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Основная образовательная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программа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НОО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2107" y="1121434"/>
            <a:ext cx="5157787" cy="65560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ФГОС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НОО-2009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Организационный раздел (п.16):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1975449"/>
            <a:ext cx="4942176" cy="4214214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учебный план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НОО;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план внеурочной деятельности,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календарный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учебный график, </a:t>
            </a:r>
            <a:endParaRPr lang="ru-RU" sz="2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календарный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план воспитательной работы;</a:t>
            </a:r>
          </a:p>
          <a:p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систему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условий реализации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ООП в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соответствии с требованиями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ФГОС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16047" y="1121434"/>
            <a:ext cx="5183188" cy="655608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ФГОС НОО-202</a:t>
            </a:r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400" dirty="0">
                <a:solidFill>
                  <a:schemeClr val="tx2">
                    <a:lumMod val="75000"/>
                  </a:schemeClr>
                </a:solidFill>
              </a:rPr>
              <a:t>Организационный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раздел (п.32):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975449"/>
            <a:ext cx="5183188" cy="421421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учебный план;</a:t>
            </a:r>
          </a:p>
          <a:p>
            <a:pPr algn="just"/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план внеурочной деятельности;</a:t>
            </a:r>
          </a:p>
          <a:p>
            <a:pPr algn="just"/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календарный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 учебный график;</a:t>
            </a:r>
          </a:p>
          <a:p>
            <a:pPr algn="just"/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календарный план воспитательной работы, </a:t>
            </a:r>
            <a:r>
              <a:rPr lang="ru-RU" sz="3500" dirty="0">
                <a:solidFill>
                  <a:srgbClr val="C00000"/>
                </a:solidFill>
              </a:rPr>
              <a:t>содержащий перечень событий и мероприятий воспитательной направленности, которые организуются и проводятся Организацией или в которых Организация принимает участие в учебном году или периоде обучения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</a:rPr>
              <a:t>характеристика условий 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реализации программы </a:t>
            </a:r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</a:rPr>
              <a:t>НОО </a:t>
            </a:r>
            <a:r>
              <a:rPr lang="ru-RU" sz="3500" dirty="0">
                <a:solidFill>
                  <a:schemeClr val="tx2">
                    <a:lumMod val="75000"/>
                  </a:schemeClr>
                </a:solidFill>
              </a:rPr>
              <a:t>в соответствии с требованиями </a:t>
            </a:r>
            <a:r>
              <a:rPr lang="ru-RU" sz="3500" dirty="0" smtClean="0">
                <a:solidFill>
                  <a:schemeClr val="tx2">
                    <a:lumMod val="75000"/>
                  </a:schemeClr>
                </a:solidFill>
              </a:rPr>
              <a:t>ФГОС</a:t>
            </a:r>
            <a:endParaRPr lang="ru-RU" sz="35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1"/>
            <a:ext cx="1138500" cy="1121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0993232" y="0"/>
            <a:ext cx="1178340" cy="112168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6016047" y="1121434"/>
            <a:ext cx="39112" cy="4744528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7349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3525" y="141317"/>
            <a:ext cx="9256144" cy="1421476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</a:rPr>
              <a:t>Учебный </a:t>
            </a:r>
            <a:r>
              <a:rPr lang="ru-RU" sz="2800" b="1" dirty="0" smtClean="0">
                <a:solidFill>
                  <a:srgbClr val="C00000"/>
                </a:solidFill>
              </a:rPr>
              <a:t>план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- определяет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перечень, трудоемкость, последовательность и распределение по периодам обучения учебных предметов, формы промежуточной аттестации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обучающихся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ст.2 № 273-ФЗ).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776336"/>
            <a:ext cx="5157787" cy="71489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sz="6000" dirty="0" smtClean="0"/>
          </a:p>
          <a:p>
            <a:endParaRPr lang="ru-RU" sz="6000" dirty="0"/>
          </a:p>
          <a:p>
            <a:pPr algn="ctr"/>
            <a:r>
              <a:rPr lang="ru-RU" sz="9600" dirty="0">
                <a:solidFill>
                  <a:schemeClr val="tx2">
                    <a:lumMod val="75000"/>
                  </a:schemeClr>
                </a:solidFill>
              </a:rPr>
              <a:t>ФГОС НОО-2009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704773"/>
            <a:ext cx="4655237" cy="4028354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не может составлять менее </a:t>
            </a:r>
            <a:r>
              <a:rPr lang="ru-RU" sz="2200" b="1" dirty="0">
                <a:solidFill>
                  <a:srgbClr val="C00000"/>
                </a:solidFill>
              </a:rPr>
              <a:t>2904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 часов и более </a:t>
            </a:r>
            <a:r>
              <a:rPr lang="ru-RU" sz="2200" b="1" dirty="0">
                <a:solidFill>
                  <a:srgbClr val="C00000"/>
                </a:solidFill>
              </a:rPr>
              <a:t>3345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 часов (п.19.3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just"/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Обязательная часть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ООП НОО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составляет </a:t>
            </a:r>
            <a:r>
              <a:rPr lang="ru-RU" sz="2200" dirty="0">
                <a:solidFill>
                  <a:srgbClr val="C00000"/>
                </a:solidFill>
              </a:rPr>
              <a:t>80%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, а часть, формируемая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участниками образовательных отношений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, - </a:t>
            </a:r>
            <a:r>
              <a:rPr lang="ru-RU" sz="2200" dirty="0">
                <a:solidFill>
                  <a:srgbClr val="C00000"/>
                </a:solidFill>
              </a:rPr>
              <a:t>20%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 от общего объема </a:t>
            </a:r>
            <a:r>
              <a:rPr lang="ru-RU" sz="2200" u="sng" dirty="0" smtClean="0">
                <a:solidFill>
                  <a:schemeClr val="tx2">
                    <a:lumMod val="75000"/>
                  </a:schemeClr>
                </a:solidFill>
              </a:rPr>
              <a:t>ООП НОО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(п.15)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866184"/>
            <a:ext cx="5183188" cy="4801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ФГОС НОО 2021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704773"/>
            <a:ext cx="5183188" cy="402835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не может составлять менее </a:t>
            </a:r>
            <a:r>
              <a:rPr lang="ru-RU" b="1" dirty="0">
                <a:solidFill>
                  <a:srgbClr val="C00000"/>
                </a:solidFill>
              </a:rPr>
              <a:t>2954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академических часов и более </a:t>
            </a:r>
            <a:r>
              <a:rPr lang="ru-RU" b="1" dirty="0">
                <a:solidFill>
                  <a:srgbClr val="C00000"/>
                </a:solidFill>
              </a:rPr>
              <a:t>3190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академических часов (п.32.1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Объем обязательной части программы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НОО составляет </a:t>
            </a:r>
            <a:r>
              <a:rPr lang="ru-RU" dirty="0">
                <a:solidFill>
                  <a:srgbClr val="C00000"/>
                </a:solidFill>
              </a:rPr>
              <a:t>80%,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а объем части, формируемой участниками образовательных отношений 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из перечня, предлагаемого Организацией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, - </a:t>
            </a:r>
            <a:r>
              <a:rPr lang="ru-RU" dirty="0">
                <a:solidFill>
                  <a:srgbClr val="C00000"/>
                </a:solidFill>
              </a:rPr>
              <a:t>20%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от </a:t>
            </a:r>
            <a:r>
              <a:rPr lang="ru-RU" u="sng" dirty="0">
                <a:solidFill>
                  <a:schemeClr val="tx2">
                    <a:lumMod val="75000"/>
                  </a:schemeClr>
                </a:solidFill>
              </a:rPr>
              <a:t>общего объема программы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НОО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(п.25)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1"/>
            <a:ext cx="1138500" cy="1121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0993232" y="0"/>
            <a:ext cx="1178340" cy="112168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857336" y="2018581"/>
            <a:ext cx="25879" cy="4714546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812211" y="6236898"/>
            <a:ext cx="6840747" cy="49622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 соответствии </a:t>
            </a:r>
            <a:r>
              <a:rPr lang="ru-RU" dirty="0" err="1" smtClean="0">
                <a:solidFill>
                  <a:srgbClr val="C00000"/>
                </a:solidFill>
              </a:rPr>
              <a:t>СанПин</a:t>
            </a:r>
            <a:r>
              <a:rPr lang="ru-RU" dirty="0" smtClean="0">
                <a:solidFill>
                  <a:srgbClr val="C00000"/>
                </a:solidFill>
              </a:rPr>
              <a:t> 1.2.3685-21!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092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93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ФГОС НОО 2021 (п.32.1)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4282510"/>
              </p:ext>
            </p:extLst>
          </p:nvPr>
        </p:nvGraphicFramePr>
        <p:xfrm>
          <a:off x="838199" y="864523"/>
          <a:ext cx="10999125" cy="5939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5065">
                  <a:extLst>
                    <a:ext uri="{9D8B030D-6E8A-4147-A177-3AD203B41FA5}">
                      <a16:colId xmlns:a16="http://schemas.microsoft.com/office/drawing/2014/main" val="3986843551"/>
                    </a:ext>
                  </a:extLst>
                </a:gridCol>
                <a:gridCol w="6204060">
                  <a:extLst>
                    <a:ext uri="{9D8B030D-6E8A-4147-A177-3AD203B41FA5}">
                      <a16:colId xmlns:a16="http://schemas.microsoft.com/office/drawing/2014/main" val="1154713199"/>
                    </a:ext>
                  </a:extLst>
                </a:gridCol>
              </a:tblGrid>
              <a:tr h="441896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Предметные</a:t>
                      </a:r>
                      <a:r>
                        <a:rPr lang="ru-RU" sz="1700" baseline="0" dirty="0" smtClean="0"/>
                        <a:t> области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Учебные предметы</a:t>
                      </a:r>
                      <a:r>
                        <a:rPr lang="ru-RU" sz="1700" baseline="0" dirty="0" smtClean="0"/>
                        <a:t> (учебные модули)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070879"/>
                  </a:ext>
                </a:extLst>
              </a:tr>
              <a:tr h="3497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Русский язык и литературное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чтение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Русский язык, литературное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чтение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901907"/>
                  </a:ext>
                </a:extLst>
              </a:tr>
              <a:tr h="608181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Родной язык и литературное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чтение на родном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языке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Родной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язык </a:t>
                      </a:r>
                      <a:r>
                        <a:rPr lang="ru-RU" sz="1700" dirty="0" smtClean="0">
                          <a:solidFill>
                            <a:srgbClr val="C00000"/>
                          </a:solidFill>
                        </a:rPr>
                        <a:t>и(или) государственный</a:t>
                      </a:r>
                      <a:r>
                        <a:rPr lang="ru-RU" sz="17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700" dirty="0" smtClean="0">
                          <a:solidFill>
                            <a:srgbClr val="C00000"/>
                          </a:solidFill>
                        </a:rPr>
                        <a:t>язык республики РФ</a:t>
                      </a:r>
                      <a:r>
                        <a:rPr lang="ru-RU" sz="1700" dirty="0" smtClean="0"/>
                        <a:t>, литературное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чтение на родном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dirty="0" smtClean="0"/>
                        <a:t>языке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536352"/>
                  </a:ext>
                </a:extLst>
              </a:tr>
              <a:tr h="34162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Иностранный</a:t>
                      </a:r>
                      <a:r>
                        <a:rPr lang="ru-RU" sz="1700" baseline="0" dirty="0" smtClean="0"/>
                        <a:t> язык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Иностранный</a:t>
                      </a:r>
                      <a:r>
                        <a:rPr lang="ru-RU" sz="1700" baseline="0" dirty="0" smtClean="0"/>
                        <a:t> язык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272963"/>
                  </a:ext>
                </a:extLst>
              </a:tr>
              <a:tr h="34162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Математика и информатика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Математика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795520"/>
                  </a:ext>
                </a:extLst>
              </a:tr>
              <a:tr h="32579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Обществознание и естествознание («</a:t>
                      </a:r>
                      <a:r>
                        <a:rPr lang="ru-RU" sz="1700" dirty="0" err="1" smtClean="0"/>
                        <a:t>окр.мир</a:t>
                      </a:r>
                      <a:r>
                        <a:rPr lang="ru-RU" sz="1700" dirty="0" smtClean="0"/>
                        <a:t>»)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Окружающий мир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515057"/>
                  </a:ext>
                </a:extLst>
              </a:tr>
              <a:tr h="1747436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Основы религиозных культур и светской этики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Основы религиозных культур и светской этики: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православной культуры»,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иудейской культуры»,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буддийской культуры»,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исламской культуры»,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религиозных культур</a:t>
                      </a:r>
                      <a:r>
                        <a:rPr lang="ru-RU" sz="1700" baseline="0" dirty="0" smtClean="0"/>
                        <a:t> народов России</a:t>
                      </a:r>
                      <a:r>
                        <a:rPr lang="ru-RU" sz="1700" dirty="0" smtClean="0"/>
                        <a:t>»,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err="1" smtClean="0"/>
                        <a:t>уч.модуль</a:t>
                      </a:r>
                      <a:r>
                        <a:rPr lang="ru-RU" sz="1700" dirty="0" smtClean="0"/>
                        <a:t> «Основы светской этики»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28521"/>
                  </a:ext>
                </a:extLst>
              </a:tr>
              <a:tr h="321490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Искусство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Изобразительное</a:t>
                      </a:r>
                      <a:r>
                        <a:rPr lang="ru-RU" sz="1700" baseline="0" dirty="0" smtClean="0"/>
                        <a:t> искусство, Музыка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191648"/>
                  </a:ext>
                </a:extLst>
              </a:tr>
              <a:tr h="361732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Технология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Технология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438963"/>
                  </a:ext>
                </a:extLst>
              </a:tr>
              <a:tr h="562733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Физическая культура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/>
                        <a:t>Физическая культура</a:t>
                      </a:r>
                    </a:p>
                    <a:p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43820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9" y="2"/>
            <a:ext cx="819322" cy="807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r="56434"/>
          <a:stretch/>
        </p:blipFill>
        <p:spPr>
          <a:xfrm>
            <a:off x="11353800" y="0"/>
            <a:ext cx="817772" cy="77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0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2012</Words>
  <Application>Microsoft Office PowerPoint</Application>
  <PresentationFormat>Широкоэкранный</PresentationFormat>
  <Paragraphs>275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4_Тема Office</vt:lpstr>
      <vt:lpstr>Новые вызовы   ФГОС НОО и ООО</vt:lpstr>
      <vt:lpstr>Федеральные государственные  образовательные стандарты:</vt:lpstr>
      <vt:lpstr>Закон об образовании № 273-ФЗ</vt:lpstr>
      <vt:lpstr>Закон об образовании № 273-ФЗ</vt:lpstr>
      <vt:lpstr>Основная образовательная  программа НОО</vt:lpstr>
      <vt:lpstr>Основная образовательная  программа НОО</vt:lpstr>
      <vt:lpstr>Основная образовательная  программа НОО</vt:lpstr>
      <vt:lpstr>Учебный план- определяет перечень, трудоемкость, последовательность и распределение по периодам обучения учебных предметов, формы промежуточной аттестации обучающихся (ст.2 № 273-ФЗ).</vt:lpstr>
      <vt:lpstr>ФГОС НОО 2021 (п.32.1)</vt:lpstr>
      <vt:lpstr>Вариативная часть учебного плана (ФГОС НОО-п.32.1, ООО-п.33.1)</vt:lpstr>
      <vt:lpstr>Основная образовательная программа ООО</vt:lpstr>
      <vt:lpstr>Основная образовательная программа ООО</vt:lpstr>
      <vt:lpstr>Основная образовательная программа ООО</vt:lpstr>
      <vt:lpstr>Основная образовательная программа ООО</vt:lpstr>
      <vt:lpstr>ФГОС ООО-2021 (п.33.1) </vt:lpstr>
      <vt:lpstr> ФГОС ООО-2021 (п.33.1)  </vt:lpstr>
      <vt:lpstr>ФГОС  в сравнении </vt:lpstr>
      <vt:lpstr>ФГОС  в сравнении </vt:lpstr>
      <vt:lpstr>ФГОС  в сравнении </vt:lpstr>
      <vt:lpstr>ФГОС  2021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98</cp:revision>
  <cp:lastPrinted>2021-08-24T12:05:55Z</cp:lastPrinted>
  <dcterms:created xsi:type="dcterms:W3CDTF">2021-08-20T13:14:31Z</dcterms:created>
  <dcterms:modified xsi:type="dcterms:W3CDTF">2021-10-18T09:34:42Z</dcterms:modified>
</cp:coreProperties>
</file>